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1F"/>
    <a:srgbClr val="CDBEB6"/>
    <a:srgbClr val="C5B4AA"/>
    <a:srgbClr val="67B7E0"/>
    <a:srgbClr val="0383ED"/>
    <a:srgbClr val="003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44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72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77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41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73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89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79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88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29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79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51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500332F-3DA2-B2EA-4CDC-047BC95CE8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5" b="11752"/>
          <a:stretch/>
        </p:blipFill>
        <p:spPr>
          <a:xfrm>
            <a:off x="228804" y="871816"/>
            <a:ext cx="4406696" cy="3615564"/>
          </a:xfrm>
          <a:prstGeom prst="rect">
            <a:avLst/>
          </a:prstGeom>
        </p:spPr>
      </p:pic>
      <p:pic>
        <p:nvPicPr>
          <p:cNvPr id="59" name="Picture 2">
            <a:extLst>
              <a:ext uri="{FF2B5EF4-FFF2-40B4-BE49-F238E27FC236}">
                <a16:creationId xmlns:a16="http://schemas.microsoft.com/office/drawing/2014/main" id="{80519AE7-3C61-5C08-3306-B5F82DA2D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2" t="1" b="3402"/>
          <a:stretch/>
        </p:blipFill>
        <p:spPr bwMode="auto">
          <a:xfrm>
            <a:off x="4590052" y="884118"/>
            <a:ext cx="2267947" cy="357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DD078B7-EB6C-B355-7C21-A4E9FCB8A28B}"/>
              </a:ext>
            </a:extLst>
          </p:cNvPr>
          <p:cNvSpPr/>
          <p:nvPr/>
        </p:nvSpPr>
        <p:spPr>
          <a:xfrm>
            <a:off x="503816" y="-98989"/>
            <a:ext cx="6761827" cy="915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137"/>
              </a:lnSpc>
            </a:pPr>
            <a:r>
              <a:rPr lang="ja-JP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高知で就農！スタートアップセミナー </a:t>
            </a:r>
            <a:r>
              <a:rPr lang="en-US" altLang="ja-JP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in </a:t>
            </a:r>
            <a:r>
              <a:rPr lang="ja-JP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</a:t>
            </a:r>
            <a:endParaRPr lang="en-US" altLang="ja-JP" sz="2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2F4C0C-3098-5CAC-E281-FD1465E0510A}"/>
              </a:ext>
            </a:extLst>
          </p:cNvPr>
          <p:cNvSpPr/>
          <p:nvPr/>
        </p:nvSpPr>
        <p:spPr>
          <a:xfrm>
            <a:off x="0" y="9034183"/>
            <a:ext cx="6858000" cy="890471"/>
          </a:xfrm>
          <a:prstGeom prst="rect">
            <a:avLst/>
          </a:prstGeom>
          <a:solidFill>
            <a:srgbClr val="004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CC6803D-0E64-06BF-7900-17CEE90DB233}"/>
              </a:ext>
            </a:extLst>
          </p:cNvPr>
          <p:cNvSpPr/>
          <p:nvPr/>
        </p:nvSpPr>
        <p:spPr>
          <a:xfrm>
            <a:off x="427616" y="9074055"/>
            <a:ext cx="27725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高知県新規就農相談センター 　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1A285E5-8CE3-3B4B-034C-C163959758A2}"/>
              </a:ext>
            </a:extLst>
          </p:cNvPr>
          <p:cNvSpPr/>
          <p:nvPr/>
        </p:nvSpPr>
        <p:spPr>
          <a:xfrm>
            <a:off x="592575" y="9530314"/>
            <a:ext cx="26838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✆　</a:t>
            </a:r>
            <a:r>
              <a:rPr lang="en-US" altLang="ja-JP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088-824-8555</a:t>
            </a:r>
            <a:endParaRPr lang="ja-JP" altLang="en-US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89EE2C6-AEAF-A1DC-6F0A-6441B7FA7BFF}"/>
              </a:ext>
            </a:extLst>
          </p:cNvPr>
          <p:cNvSpPr/>
          <p:nvPr/>
        </p:nvSpPr>
        <p:spPr>
          <a:xfrm>
            <a:off x="808812" y="9306978"/>
            <a:ext cx="17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（高知県農業会議内）</a:t>
            </a:r>
            <a:br>
              <a:rPr lang="en-US" altLang="ja-JP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9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887142F-CCCE-1CF8-99B7-A324BAC356BC}"/>
              </a:ext>
            </a:extLst>
          </p:cNvPr>
          <p:cNvSpPr/>
          <p:nvPr/>
        </p:nvSpPr>
        <p:spPr>
          <a:xfrm>
            <a:off x="2877812" y="9094582"/>
            <a:ext cx="32437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高知県高知市丸ノ内</a:t>
            </a:r>
            <a:r>
              <a:rPr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1-7-52 </a:t>
            </a:r>
            <a:r>
              <a:rPr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県庁西庁舎</a:t>
            </a:r>
            <a:r>
              <a:rPr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階</a:t>
            </a:r>
            <a:br>
              <a:rPr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526CCB1-F23F-3189-9D47-8B1B09270C7A}"/>
              </a:ext>
            </a:extLst>
          </p:cNvPr>
          <p:cNvSpPr/>
          <p:nvPr/>
        </p:nvSpPr>
        <p:spPr>
          <a:xfrm>
            <a:off x="2889467" y="9318898"/>
            <a:ext cx="3243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E-mail:39syuunousoudan@nca.or.jp</a:t>
            </a:r>
            <a:endParaRPr lang="ja-JP" altLang="en-US" sz="1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5CD6BC3-9DAC-EE87-8813-5726B28893A4}"/>
              </a:ext>
            </a:extLst>
          </p:cNvPr>
          <p:cNvSpPr/>
          <p:nvPr/>
        </p:nvSpPr>
        <p:spPr>
          <a:xfrm>
            <a:off x="2878856" y="9544226"/>
            <a:ext cx="3140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平日</a:t>
            </a:r>
            <a:r>
              <a:rPr lang="en-US" altLang="ja-JP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８：３０～１７：１５　</a:t>
            </a:r>
            <a:br>
              <a:rPr lang="en-US" altLang="ja-JP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1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E9AD205-7F46-B700-2F3C-817677BDC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21" y="9105981"/>
            <a:ext cx="645878" cy="6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B7781076-C601-C00B-A6EE-5E0B8F88221A}"/>
              </a:ext>
            </a:extLst>
          </p:cNvPr>
          <p:cNvGrpSpPr/>
          <p:nvPr/>
        </p:nvGrpSpPr>
        <p:grpSpPr>
          <a:xfrm>
            <a:off x="897449" y="5120973"/>
            <a:ext cx="5914851" cy="559935"/>
            <a:chOff x="610928" y="3184236"/>
            <a:chExt cx="6090374" cy="576547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295C246F-8B7E-8093-92B7-FB50457EAC81}"/>
                </a:ext>
              </a:extLst>
            </p:cNvPr>
            <p:cNvSpPr/>
            <p:nvPr/>
          </p:nvSpPr>
          <p:spPr>
            <a:xfrm>
              <a:off x="610928" y="3184236"/>
              <a:ext cx="916396" cy="312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371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開催場所</a:t>
              </a: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DA010C10-A0E1-7708-CC04-B8819603D573}"/>
                </a:ext>
              </a:extLst>
            </p:cNvPr>
            <p:cNvSpPr/>
            <p:nvPr/>
          </p:nvSpPr>
          <p:spPr>
            <a:xfrm>
              <a:off x="1495068" y="3448497"/>
              <a:ext cx="5206234" cy="312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TKP</a:t>
              </a:r>
              <a:r>
                <a:rPr lang="ja-JP" alt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新大阪駅前カンファレンスセンター</a:t>
              </a:r>
              <a:r>
                <a:rPr lang="en-US" altLang="ja-JP" sz="1371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</a:t>
              </a:r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カンファレンスルーム ４</a:t>
              </a:r>
              <a:r>
                <a:rPr lang="en-US" altLang="ja-JP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</a:t>
              </a:r>
              <a:endParaRPr lang="ja-JP" altLang="en-US" sz="1371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77BFCEDD-320C-58D7-D7BE-DFDBDDD8533F}"/>
                </a:ext>
              </a:extLst>
            </p:cNvPr>
            <p:cNvSpPr/>
            <p:nvPr/>
          </p:nvSpPr>
          <p:spPr>
            <a:xfrm>
              <a:off x="3965893" y="3222749"/>
              <a:ext cx="1943053" cy="2376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（大阪市東淀川区西淡路</a:t>
              </a:r>
              <a:r>
                <a:rPr lang="en-US" altLang="ja-JP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1-3-12</a:t>
              </a:r>
              <a:r>
                <a:rPr lang="ja-JP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）</a:t>
              </a: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069853FE-828E-4981-631A-1B3CD319449B}"/>
              </a:ext>
            </a:extLst>
          </p:cNvPr>
          <p:cNvGrpSpPr/>
          <p:nvPr/>
        </p:nvGrpSpPr>
        <p:grpSpPr>
          <a:xfrm>
            <a:off x="908686" y="4565087"/>
            <a:ext cx="5382815" cy="524212"/>
            <a:chOff x="909201" y="5135017"/>
            <a:chExt cx="5382815" cy="524212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EAC45D2E-1A6D-9A79-652E-A9751F6C4E81}"/>
                </a:ext>
              </a:extLst>
            </p:cNvPr>
            <p:cNvGrpSpPr/>
            <p:nvPr/>
          </p:nvGrpSpPr>
          <p:grpSpPr>
            <a:xfrm>
              <a:off x="909201" y="5135017"/>
              <a:ext cx="4431448" cy="451021"/>
              <a:chOff x="778058" y="3545864"/>
              <a:chExt cx="4366356" cy="464403"/>
            </a:xfrm>
          </p:grpSpPr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264A3181-B1E9-83F5-9A5B-9B3934C85F30}"/>
                  </a:ext>
                </a:extLst>
              </p:cNvPr>
              <p:cNvGrpSpPr/>
              <p:nvPr/>
            </p:nvGrpSpPr>
            <p:grpSpPr>
              <a:xfrm>
                <a:off x="778058" y="3545864"/>
                <a:ext cx="4366356" cy="464403"/>
                <a:chOff x="616136" y="2597032"/>
                <a:chExt cx="4366356" cy="464403"/>
              </a:xfrm>
            </p:grpSpPr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426237F1-FFEC-E24E-0B90-645CC3576995}"/>
                    </a:ext>
                  </a:extLst>
                </p:cNvPr>
                <p:cNvSpPr/>
                <p:nvPr/>
              </p:nvSpPr>
              <p:spPr>
                <a:xfrm>
                  <a:off x="616136" y="2696159"/>
                  <a:ext cx="876913" cy="3122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371" b="1" dirty="0">
                      <a:solidFill>
                        <a:srgbClr val="C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開催日時</a:t>
                  </a:r>
                </a:p>
              </p:txBody>
            </p:sp>
            <p:sp>
              <p:nvSpPr>
                <p:cNvPr id="31" name="正方形/長方形 30">
                  <a:extLst>
                    <a:ext uri="{FF2B5EF4-FFF2-40B4-BE49-F238E27FC236}">
                      <a16:creationId xmlns:a16="http://schemas.microsoft.com/office/drawing/2014/main" id="{94A92273-DAF0-4A69-7E23-4F6570DC17EA}"/>
                    </a:ext>
                  </a:extLst>
                </p:cNvPr>
                <p:cNvSpPr/>
                <p:nvPr/>
              </p:nvSpPr>
              <p:spPr>
                <a:xfrm>
                  <a:off x="1919878" y="2597032"/>
                  <a:ext cx="1199124" cy="4644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331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７</a:t>
                  </a:r>
                  <a:r>
                    <a:rPr lang="ja-JP" altLang="en-US" sz="136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月</a:t>
                  </a:r>
                  <a:r>
                    <a:rPr lang="en-US" altLang="ja-JP" sz="2331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2</a:t>
                  </a:r>
                  <a:r>
                    <a:rPr lang="ja-JP" altLang="en-US" sz="2331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７</a:t>
                  </a:r>
                  <a:r>
                    <a:rPr lang="ja-JP" altLang="en-US" sz="136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日</a:t>
                  </a:r>
                </a:p>
              </p:txBody>
            </p:sp>
            <p:sp>
              <p:nvSpPr>
                <p:cNvPr id="32" name="円/楕円 30">
                  <a:extLst>
                    <a:ext uri="{FF2B5EF4-FFF2-40B4-BE49-F238E27FC236}">
                      <a16:creationId xmlns:a16="http://schemas.microsoft.com/office/drawing/2014/main" id="{F9DC216C-866E-42D1-6E6A-BFF0870F9BEC}"/>
                    </a:ext>
                  </a:extLst>
                </p:cNvPr>
                <p:cNvSpPr/>
                <p:nvPr/>
              </p:nvSpPr>
              <p:spPr>
                <a:xfrm>
                  <a:off x="3064600" y="2717875"/>
                  <a:ext cx="288627" cy="298602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543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A01416C9-A216-7207-B111-3A6820729C47}"/>
                    </a:ext>
                  </a:extLst>
                </p:cNvPr>
                <p:cNvSpPr/>
                <p:nvPr/>
              </p:nvSpPr>
              <p:spPr>
                <a:xfrm>
                  <a:off x="3416934" y="2613148"/>
                  <a:ext cx="1565558" cy="316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１０：００～１２：２０</a:t>
                  </a:r>
                </a:p>
              </p:txBody>
            </p:sp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6E071D12-1A91-B794-9700-DC8A8D0EFB9F}"/>
                    </a:ext>
                  </a:extLst>
                </p:cNvPr>
                <p:cNvSpPr/>
                <p:nvPr/>
              </p:nvSpPr>
              <p:spPr>
                <a:xfrm>
                  <a:off x="1423316" y="2726852"/>
                  <a:ext cx="706774" cy="2796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65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2024.</a:t>
                  </a:r>
                  <a:endParaRPr lang="ja-JP" altLang="en-US" sz="77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ADD3ABAE-AC54-FA3D-06A4-BB8DFFDBF605}"/>
                  </a:ext>
                </a:extLst>
              </p:cNvPr>
              <p:cNvSpPr/>
              <p:nvPr/>
            </p:nvSpPr>
            <p:spPr>
              <a:xfrm>
                <a:off x="3202723" y="3657331"/>
                <a:ext cx="400599" cy="269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土</a:t>
                </a:r>
              </a:p>
            </p:txBody>
          </p:sp>
        </p:grp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AF4E6D8C-A031-08BA-D673-3F75B8F8C6F1}"/>
                </a:ext>
              </a:extLst>
            </p:cNvPr>
            <p:cNvSpPr/>
            <p:nvPr/>
          </p:nvSpPr>
          <p:spPr>
            <a:xfrm>
              <a:off x="5174767" y="5169591"/>
              <a:ext cx="101341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 </a:t>
              </a:r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受付９</a:t>
              </a:r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:</a:t>
              </a:r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</a:t>
              </a:r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7E24005F-C32C-8E74-C80A-5AFE21D710E7}"/>
                </a:ext>
              </a:extLst>
            </p:cNvPr>
            <p:cNvSpPr/>
            <p:nvPr/>
          </p:nvSpPr>
          <p:spPr>
            <a:xfrm>
              <a:off x="3768568" y="5382230"/>
              <a:ext cx="25234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</a:t>
              </a:r>
              <a:r>
                <a:rPr lang="en-US" altLang="ja-JP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:</a:t>
              </a:r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３０～</a:t>
              </a:r>
              <a:r>
                <a:rPr lang="en-US" altLang="ja-JP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</a:t>
              </a:r>
              <a:r>
                <a:rPr lang="en-US" altLang="ja-JP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:00 </a:t>
              </a:r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 </a:t>
              </a:r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個別相談（希望者）</a:t>
              </a:r>
              <a:endPara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675645C-C1E8-F1A9-1C90-2631A562BE21}"/>
              </a:ext>
            </a:extLst>
          </p:cNvPr>
          <p:cNvSpPr/>
          <p:nvPr/>
        </p:nvSpPr>
        <p:spPr>
          <a:xfrm>
            <a:off x="701410" y="8766193"/>
            <a:ext cx="46121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‐ HP</a:t>
            </a:r>
            <a:r>
              <a:rPr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より「マイページ登録（無料）」で自分に合った情報を集めよう！ </a:t>
            </a:r>
            <a:r>
              <a:rPr lang="en-US" altLang="ja-JP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 </a:t>
            </a:r>
            <a:endParaRPr lang="ja-JP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76F2692-0472-14F3-9990-2E38584CF857}"/>
              </a:ext>
            </a:extLst>
          </p:cNvPr>
          <p:cNvGrpSpPr/>
          <p:nvPr/>
        </p:nvGrpSpPr>
        <p:grpSpPr>
          <a:xfrm>
            <a:off x="892256" y="5746812"/>
            <a:ext cx="4342732" cy="747779"/>
            <a:chOff x="1049498" y="6027299"/>
            <a:chExt cx="4342732" cy="747779"/>
          </a:xfrm>
        </p:grpSpPr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0EFCD479-326E-A89E-82A6-CD07D8F831F6}"/>
                </a:ext>
              </a:extLst>
            </p:cNvPr>
            <p:cNvGrpSpPr/>
            <p:nvPr/>
          </p:nvGrpSpPr>
          <p:grpSpPr>
            <a:xfrm>
              <a:off x="1049498" y="6027299"/>
              <a:ext cx="4342732" cy="747779"/>
              <a:chOff x="919235" y="5940820"/>
              <a:chExt cx="4342732" cy="747779"/>
            </a:xfrm>
          </p:grpSpPr>
          <p:grpSp>
            <p:nvGrpSpPr>
              <p:cNvPr id="44" name="グループ化 43">
                <a:extLst>
                  <a:ext uri="{FF2B5EF4-FFF2-40B4-BE49-F238E27FC236}">
                    <a16:creationId xmlns:a16="http://schemas.microsoft.com/office/drawing/2014/main" id="{7D9A325B-997E-022E-82B6-A9D5664BE785}"/>
                  </a:ext>
                </a:extLst>
              </p:cNvPr>
              <p:cNvGrpSpPr/>
              <p:nvPr/>
            </p:nvGrpSpPr>
            <p:grpSpPr>
              <a:xfrm>
                <a:off x="919235" y="5940820"/>
                <a:ext cx="4186355" cy="303656"/>
                <a:chOff x="620655" y="3732333"/>
                <a:chExt cx="4310580" cy="312667"/>
              </a:xfrm>
            </p:grpSpPr>
            <p:sp>
              <p:nvSpPr>
                <p:cNvPr id="45" name="正方形/長方形 44">
                  <a:extLst>
                    <a:ext uri="{FF2B5EF4-FFF2-40B4-BE49-F238E27FC236}">
                      <a16:creationId xmlns:a16="http://schemas.microsoft.com/office/drawing/2014/main" id="{0EF33D0D-76F0-548C-304A-D7BAE1E448CD}"/>
                    </a:ext>
                  </a:extLst>
                </p:cNvPr>
                <p:cNvSpPr/>
                <p:nvPr/>
              </p:nvSpPr>
              <p:spPr>
                <a:xfrm>
                  <a:off x="620655" y="3732712"/>
                  <a:ext cx="916397" cy="3122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371" b="1" dirty="0">
                      <a:solidFill>
                        <a:srgbClr val="C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申込方法</a:t>
                  </a:r>
                </a:p>
              </p:txBody>
            </p:sp>
            <p:sp>
              <p:nvSpPr>
                <p:cNvPr id="46" name="正方形/長方形 45">
                  <a:extLst>
                    <a:ext uri="{FF2B5EF4-FFF2-40B4-BE49-F238E27FC236}">
                      <a16:creationId xmlns:a16="http://schemas.microsoft.com/office/drawing/2014/main" id="{08C62C29-99F7-5EE3-D073-BA1A3AFB37AC}"/>
                    </a:ext>
                  </a:extLst>
                </p:cNvPr>
                <p:cNvSpPr/>
                <p:nvPr/>
              </p:nvSpPr>
              <p:spPr>
                <a:xfrm>
                  <a:off x="1496067" y="3732333"/>
                  <a:ext cx="3435168" cy="3122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371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HP</a:t>
                  </a:r>
                  <a:r>
                    <a:rPr lang="ja-JP" altLang="en-US" sz="1371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またはお電話でお申し込みください。</a:t>
                  </a:r>
                </a:p>
              </p:txBody>
            </p:sp>
          </p:grpSp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2729F732-915C-20EE-DBA9-24CB36556126}"/>
                  </a:ext>
                </a:extLst>
              </p:cNvPr>
              <p:cNvSpPr/>
              <p:nvPr/>
            </p:nvSpPr>
            <p:spPr>
              <a:xfrm>
                <a:off x="1826713" y="6473155"/>
                <a:ext cx="343525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 HP</a:t>
                </a:r>
                <a:r>
                  <a:rPr lang="ja-JP" altLang="en-US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→イベント一覧→「高知で就農！スタートアップセミナー</a:t>
                </a:r>
                <a:r>
                  <a:rPr lang="en-US" altLang="ja-JP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in</a:t>
                </a:r>
                <a:r>
                  <a:rPr lang="ja-JP" altLang="en-US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大阪」</a:t>
                </a:r>
              </a:p>
            </p:txBody>
          </p:sp>
        </p:grpSp>
        <p:pic>
          <p:nvPicPr>
            <p:cNvPr id="9" name="図 8" descr="図形, 四角形&#10;&#10;自動的に生成された説明">
              <a:extLst>
                <a:ext uri="{FF2B5EF4-FFF2-40B4-BE49-F238E27FC236}">
                  <a16:creationId xmlns:a16="http://schemas.microsoft.com/office/drawing/2014/main" id="{40380A94-DEA4-0B29-1288-7B7F8DE73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396" y="6332625"/>
              <a:ext cx="2071144" cy="238375"/>
            </a:xfrm>
            <a:prstGeom prst="rect">
              <a:avLst/>
            </a:prstGeom>
          </p:spPr>
        </p:pic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36354E8C-B985-0321-C13B-D5E8DD60EF4B}"/>
                </a:ext>
              </a:extLst>
            </p:cNvPr>
            <p:cNvSpPr txBox="1"/>
            <p:nvPr/>
          </p:nvSpPr>
          <p:spPr>
            <a:xfrm>
              <a:off x="2077517" y="6334349"/>
              <a:ext cx="2135192" cy="166254"/>
            </a:xfrm>
            <a:prstGeom prst="rect">
              <a:avLst/>
            </a:prstGeom>
          </p:spPr>
          <p:txBody>
            <a:bodyPr vert="horz" wrap="square" lIns="0" tIns="12881" rIns="0" bIns="0" rtlCol="0">
              <a:spAutoFit/>
            </a:bodyPr>
            <a:lstStyle/>
            <a:p>
              <a:pPr defTabSz="806501">
                <a:lnSpc>
                  <a:spcPct val="150000"/>
                </a:lnSpc>
              </a:pPr>
              <a:r>
                <a:rPr lang="ja-JP" altLang="en-US" sz="800" b="1" kern="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DINPro"/>
                </a:rPr>
                <a:t>高知県新規就農相談センター</a:t>
              </a:r>
              <a:endParaRPr lang="en-US" altLang="ja-JP" sz="800" b="1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DINPro"/>
              </a:endParaRPr>
            </a:p>
          </p:txBody>
        </p:sp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2358264-FC1E-ECF7-5DB6-4CB9129EC2C6}"/>
              </a:ext>
            </a:extLst>
          </p:cNvPr>
          <p:cNvSpPr/>
          <p:nvPr/>
        </p:nvSpPr>
        <p:spPr>
          <a:xfrm>
            <a:off x="904956" y="5963011"/>
            <a:ext cx="2864914" cy="915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137"/>
              </a:lnSpc>
            </a:pPr>
            <a:r>
              <a:rPr lang="ja-JP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セミナー内容</a:t>
            </a:r>
            <a:endParaRPr lang="en-US" altLang="ja-JP" sz="1300" b="1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4" name="object 4">
            <a:extLst>
              <a:ext uri="{FF2B5EF4-FFF2-40B4-BE49-F238E27FC236}">
                <a16:creationId xmlns:a16="http://schemas.microsoft.com/office/drawing/2014/main" id="{93DF7AFB-7987-4808-9C4B-A8249536F961}"/>
              </a:ext>
            </a:extLst>
          </p:cNvPr>
          <p:cNvSpPr txBox="1"/>
          <p:nvPr/>
        </p:nvSpPr>
        <p:spPr>
          <a:xfrm>
            <a:off x="4945866" y="8748273"/>
            <a:ext cx="2340188" cy="231977"/>
          </a:xfrm>
          <a:prstGeom prst="rect">
            <a:avLst/>
          </a:prstGeom>
        </p:spPr>
        <p:txBody>
          <a:bodyPr vert="horz" wrap="square" lIns="0" tIns="12881" rIns="0" bIns="0" rtlCol="0">
            <a:spAutoFit/>
          </a:bodyPr>
          <a:lstStyle/>
          <a:p>
            <a:pPr defTabSz="806501">
              <a:lnSpc>
                <a:spcPct val="150000"/>
              </a:lnSpc>
            </a:pPr>
            <a:r>
              <a:rPr lang="en-US" altLang="ja-JP" sz="1058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INPro"/>
                <a:cs typeface="DINPro"/>
              </a:rPr>
              <a:t>https://kochi-be-farmer.jp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245965-3C0E-97C2-96B1-A28FCEB5450C}"/>
              </a:ext>
            </a:extLst>
          </p:cNvPr>
          <p:cNvSpPr/>
          <p:nvPr/>
        </p:nvSpPr>
        <p:spPr>
          <a:xfrm>
            <a:off x="362455" y="131001"/>
            <a:ext cx="1640876" cy="217110"/>
          </a:xfrm>
          <a:prstGeom prst="rect">
            <a:avLst/>
          </a:prstGeom>
          <a:solidFill>
            <a:srgbClr val="00481F"/>
          </a:solidFill>
          <a:ln>
            <a:solidFill>
              <a:srgbClr val="004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808BEBF-DBAE-4188-98E5-4C499D2C72B1}"/>
              </a:ext>
            </a:extLst>
          </p:cNvPr>
          <p:cNvSpPr/>
          <p:nvPr/>
        </p:nvSpPr>
        <p:spPr>
          <a:xfrm>
            <a:off x="312184" y="105687"/>
            <a:ext cx="1664238" cy="241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7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参加費無料 </a:t>
            </a:r>
            <a:r>
              <a:rPr lang="en-US" altLang="ja-JP" sz="97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 </a:t>
            </a:r>
            <a:r>
              <a:rPr lang="ja-JP" altLang="en-US" sz="97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入退場自由</a:t>
            </a:r>
            <a:endParaRPr lang="en-US" altLang="ja-JP" sz="97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4838F7-CEF3-1422-EC37-890CB98C8E3A}"/>
              </a:ext>
            </a:extLst>
          </p:cNvPr>
          <p:cNvSpPr/>
          <p:nvPr/>
        </p:nvSpPr>
        <p:spPr>
          <a:xfrm>
            <a:off x="3838328" y="881864"/>
            <a:ext cx="3039865" cy="3585752"/>
          </a:xfrm>
          <a:prstGeom prst="rect">
            <a:avLst/>
          </a:prstGeom>
          <a:solidFill>
            <a:srgbClr val="00481F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04451F-B11D-6919-96C4-9E985473116D}"/>
              </a:ext>
            </a:extLst>
          </p:cNvPr>
          <p:cNvSpPr txBox="1"/>
          <p:nvPr/>
        </p:nvSpPr>
        <p:spPr>
          <a:xfrm>
            <a:off x="3856645" y="4166469"/>
            <a:ext cx="4324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 </a:t>
            </a:r>
            <a:r>
              <a:rPr lang="ja-JP" altLang="en-US" sz="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セミナー内容の対象につきましては</a:t>
            </a:r>
            <a:r>
              <a:rPr lang="en-US" altLang="ja-JP" sz="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</a:t>
            </a:r>
            <a:r>
              <a:rPr lang="ja-JP" altLang="en-US" sz="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代くらいまでとなります。</a:t>
            </a:r>
            <a:endParaRPr lang="en-US" altLang="ja-JP" sz="7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en-US" altLang="ja-JP" sz="7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0A6267A-82C4-C7BA-1229-CD8FFD1D9568}"/>
              </a:ext>
            </a:extLst>
          </p:cNvPr>
          <p:cNvSpPr/>
          <p:nvPr/>
        </p:nvSpPr>
        <p:spPr>
          <a:xfrm>
            <a:off x="4036632" y="3027170"/>
            <a:ext cx="2396850" cy="374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愛媛県から高知県宿毛市へ移住</a:t>
            </a:r>
            <a:endParaRPr lang="en-US" altLang="ja-JP" sz="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8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現在、ご夫婦</a:t>
            </a: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</a:t>
            </a:r>
            <a:r>
              <a:rPr lang="ja-JP" altLang="en-US" sz="8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就農されている平岡</a:t>
            </a: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さん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E0A8728-D150-BB73-157C-999C989ACA01}"/>
              </a:ext>
            </a:extLst>
          </p:cNvPr>
          <p:cNvSpPr/>
          <p:nvPr/>
        </p:nvSpPr>
        <p:spPr>
          <a:xfrm>
            <a:off x="4031421" y="3343023"/>
            <a:ext cx="182324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なぜ高知に？どうして農家に？</a:t>
            </a:r>
            <a:endParaRPr lang="en-US" altLang="ja-JP" sz="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どこで学んだの？などなど</a:t>
            </a:r>
            <a:r>
              <a:rPr lang="en-US" altLang="ja-JP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..</a:t>
            </a:r>
          </a:p>
          <a:p>
            <a:pPr>
              <a:lnSpc>
                <a:spcPts val="1200"/>
              </a:lnSpc>
            </a:pP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質問もお受けします！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D2B810-552C-A612-281E-76AFFD78F34C}"/>
              </a:ext>
            </a:extLst>
          </p:cNvPr>
          <p:cNvSpPr txBox="1"/>
          <p:nvPr/>
        </p:nvSpPr>
        <p:spPr>
          <a:xfrm>
            <a:off x="3904689" y="1399529"/>
            <a:ext cx="7293295" cy="15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農業に興味のある方、高知が好きな方！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農業を仕事にしてみたいと考えている方！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「何から始めればいいのか」「支援制度、研修制度」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「農作業、一日のスケジュール紹介」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先輩就農者の方の</a:t>
            </a:r>
            <a:r>
              <a:rPr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体験談</a:t>
            </a: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」など、お伝えします。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女性の方も大歓迎</a:t>
            </a:r>
            <a:r>
              <a:rPr kumimoji="1" lang="en-US" altLang="ja-JP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‼</a:t>
            </a: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ご希望の方には個別就農相談も！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お気軽にご来場ください♪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49018BF-A51E-14AB-6E3F-CA9165569380}"/>
              </a:ext>
            </a:extLst>
          </p:cNvPr>
          <p:cNvSpPr/>
          <p:nvPr/>
        </p:nvSpPr>
        <p:spPr>
          <a:xfrm rot="16200000">
            <a:off x="554365" y="4558271"/>
            <a:ext cx="107766" cy="491586"/>
          </a:xfrm>
          <a:prstGeom prst="rect">
            <a:avLst/>
          </a:prstGeom>
          <a:solidFill>
            <a:srgbClr val="00481F"/>
          </a:solidFill>
          <a:ln>
            <a:solidFill>
              <a:srgbClr val="004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3C8D1EC5-DE60-1400-45AE-0A86ED6B033C}"/>
              </a:ext>
            </a:extLst>
          </p:cNvPr>
          <p:cNvSpPr/>
          <p:nvPr/>
        </p:nvSpPr>
        <p:spPr>
          <a:xfrm rot="16200000">
            <a:off x="541665" y="6463271"/>
            <a:ext cx="107766" cy="491586"/>
          </a:xfrm>
          <a:prstGeom prst="rect">
            <a:avLst/>
          </a:prstGeom>
          <a:solidFill>
            <a:srgbClr val="00481F"/>
          </a:solidFill>
          <a:ln>
            <a:solidFill>
              <a:srgbClr val="004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CD3EA259-47E4-8CBC-4128-F80FC1AEDBA5}"/>
              </a:ext>
            </a:extLst>
          </p:cNvPr>
          <p:cNvCxnSpPr>
            <a:cxnSpLocks/>
          </p:cNvCxnSpPr>
          <p:nvPr/>
        </p:nvCxnSpPr>
        <p:spPr>
          <a:xfrm>
            <a:off x="3852865" y="2944749"/>
            <a:ext cx="27074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7D109F52-BD13-94F6-535E-6D3DB06182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4"/>
          <a:stretch/>
        </p:blipFill>
        <p:spPr>
          <a:xfrm rot="16200000">
            <a:off x="8418485" y="1799948"/>
            <a:ext cx="3579247" cy="3516508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30B42C9-3666-A6E1-5C92-2FBBAD19414F}"/>
              </a:ext>
            </a:extLst>
          </p:cNvPr>
          <p:cNvSpPr/>
          <p:nvPr/>
        </p:nvSpPr>
        <p:spPr>
          <a:xfrm>
            <a:off x="5867" y="878032"/>
            <a:ext cx="222937" cy="3609347"/>
          </a:xfrm>
          <a:prstGeom prst="rect">
            <a:avLst/>
          </a:prstGeom>
          <a:solidFill>
            <a:srgbClr val="00481F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B6E20C-C826-D0B8-45B1-86CF60000B93}"/>
              </a:ext>
            </a:extLst>
          </p:cNvPr>
          <p:cNvSpPr/>
          <p:nvPr/>
        </p:nvSpPr>
        <p:spPr>
          <a:xfrm>
            <a:off x="1114751" y="6889795"/>
            <a:ext cx="4541628" cy="3021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高知県の農業の特徴と野菜栽培の強み、魅力をお伝えします！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農業にチャレンジするには？どんな支援体制があるの？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どんな研修制度があるの？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農作業、一日のスケジュール紹介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先輩移住就農者さんのリアル就農体験談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教えて高知県の移住情報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就農相談（希望者のみ）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8ABC237-8A34-1E97-2BF0-D38E536F29D1}"/>
              </a:ext>
            </a:extLst>
          </p:cNvPr>
          <p:cNvSpPr txBox="1"/>
          <p:nvPr/>
        </p:nvSpPr>
        <p:spPr>
          <a:xfrm>
            <a:off x="3921980" y="1053001"/>
            <a:ext cx="432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就農するイメージが出来ます！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B2B584A5-33CB-3DE7-2469-1E05FACED1AB}"/>
              </a:ext>
            </a:extLst>
          </p:cNvPr>
          <p:cNvCxnSpPr>
            <a:cxnSpLocks/>
          </p:cNvCxnSpPr>
          <p:nvPr/>
        </p:nvCxnSpPr>
        <p:spPr>
          <a:xfrm>
            <a:off x="3830739" y="1361429"/>
            <a:ext cx="27074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E0C0F49-7C3D-9D99-0269-5CB31330D611}"/>
              </a:ext>
            </a:extLst>
          </p:cNvPr>
          <p:cNvSpPr txBox="1"/>
          <p:nvPr/>
        </p:nvSpPr>
        <p:spPr>
          <a:xfrm>
            <a:off x="1758135" y="5157836"/>
            <a:ext cx="3007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YakuHanJPs"/>
              </a:rPr>
              <a:t>新大阪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ラーニングスクエアビル 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階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694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551</TotalTime>
  <Words>360</Words>
  <Application>Microsoft Office PowerPoint</Application>
  <PresentationFormat>A4 210 x 297 mm</PresentationFormat>
  <Paragraphs>62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DINPro</vt:lpstr>
      <vt:lpstr>YakuHanJPs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隆昭 水田</dc:creator>
  <cp:lastModifiedBy>隆昭 水田</cp:lastModifiedBy>
  <cp:revision>73</cp:revision>
  <cp:lastPrinted>2024-06-28T00:41:31Z</cp:lastPrinted>
  <dcterms:created xsi:type="dcterms:W3CDTF">2024-06-14T02:58:57Z</dcterms:created>
  <dcterms:modified xsi:type="dcterms:W3CDTF">2024-06-28T07:52:43Z</dcterms:modified>
</cp:coreProperties>
</file>